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64" r:id="rId13"/>
    <p:sldId id="266" r:id="rId14"/>
    <p:sldId id="267" r:id="rId15"/>
    <p:sldId id="270" r:id="rId16"/>
    <p:sldId id="29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8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6BA8-4969-4B20-A3BD-2F1818A755B8}" type="datetimeFigureOut">
              <a:rPr lang="sv-SE" smtClean="0"/>
              <a:pPr/>
              <a:t>2012-12-24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0494-070B-4CFD-AC2F-053BE5C88B4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onf:(0.99)" TargetMode="External"/><Relationship Id="rId2" Type="http://schemas.openxmlformats.org/officeDocument/2006/relationships/hyperlink" Target="conf:(1)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2132856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Analysis of World Cup Finals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2849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IFA-World-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Average Income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does average income affects national team performance?</a:t>
            </a:r>
          </a:p>
          <a:p>
            <a:r>
              <a:rPr lang="en-US" dirty="0" smtClean="0"/>
              <a:t>Football is the poor’s sport or riche’s 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Host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Does hosting affect country’s performance ?</a:t>
            </a:r>
          </a:p>
          <a:p>
            <a:r>
              <a:rPr lang="tr-TR" dirty="0" smtClean="0"/>
              <a:t>In fact, it does</a:t>
            </a:r>
          </a:p>
          <a:p>
            <a:endParaRPr lang="sv-SE" dirty="0"/>
          </a:p>
        </p:txBody>
      </p:sp>
      <p:pic>
        <p:nvPicPr>
          <p:cNvPr id="5" name="Picture 4" descr="h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8028384" cy="3946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Past Success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Reflects the world cup achievements of a country until specified year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It brings “BIG TEAM” identity.</a:t>
            </a:r>
          </a:p>
          <a:p>
            <a:r>
              <a:rPr lang="tr-TR" dirty="0" smtClean="0"/>
              <a:t>Points Calculation Table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2633531"/>
            <a:ext cx="3168352" cy="4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Past Success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tr-TR" dirty="0" smtClean="0"/>
              <a:t>World Cup History Table</a:t>
            </a:r>
            <a:endParaRPr lang="sv-SE" dirty="0"/>
          </a:p>
        </p:txBody>
      </p:sp>
      <p:pic>
        <p:nvPicPr>
          <p:cNvPr id="5" name="Picture 4" descr="pastSucc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3436"/>
            <a:ext cx="7848872" cy="50845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Current 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Reflects the achivement in last world cup final and the other biggest associated competition’s achivement ( e.g. European Cup, Copa America, Africans Cup, Asian Cup)</a:t>
            </a:r>
          </a:p>
          <a:p>
            <a:r>
              <a:rPr lang="tr-TR" dirty="0" smtClean="0"/>
              <a:t>Points calculated similar to past success, but each competition has different weights</a:t>
            </a: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Current 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Calculation Table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	</a:t>
            </a:r>
          </a:p>
          <a:p>
            <a:endParaRPr lang="sv-SE" dirty="0"/>
          </a:p>
        </p:txBody>
      </p:sp>
      <p:pic>
        <p:nvPicPr>
          <p:cNvPr id="4" name="Picture 3" descr="cur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35751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Current 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tr-TR" dirty="0" smtClean="0"/>
              <a:t>European Cup Table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4" name="Picture 3" descr="europ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7686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Club 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Reflects the form of the clubs in a particular country</a:t>
            </a:r>
          </a:p>
          <a:p>
            <a:r>
              <a:rPr lang="tr-TR" dirty="0" smtClean="0"/>
              <a:t>Top 25 clubs according to FIFA found</a:t>
            </a:r>
          </a:p>
          <a:p>
            <a:r>
              <a:rPr lang="tr-TR" dirty="0" smtClean="0"/>
              <a:t>Then for each club, points assigned to corresponding country</a:t>
            </a:r>
          </a:p>
          <a:p>
            <a:r>
              <a:rPr lang="tr-TR" dirty="0" smtClean="0"/>
              <a:t>Based on Champions League, Copa Libertadores, UEFA Cup, League Success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Club 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Calculation Table</a:t>
            </a:r>
          </a:p>
          <a:p>
            <a:endParaRPr lang="sv-SE" dirty="0"/>
          </a:p>
        </p:txBody>
      </p:sp>
      <p:pic>
        <p:nvPicPr>
          <p:cNvPr id="4" name="Picture 3" descr="clu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17156"/>
            <a:ext cx="7920880" cy="45408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FIFA Rank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Reflects the success of each country in last five years along with its club success, league success, international success in all friendly and official qualification and finals matches</a:t>
            </a:r>
          </a:p>
          <a:p>
            <a:r>
              <a:rPr lang="en-US" dirty="0" smtClean="0"/>
              <a:t>Lowest rank means most successful country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Project Understanding</a:t>
            </a:r>
          </a:p>
          <a:p>
            <a:pPr lvl="1"/>
            <a:r>
              <a:rPr lang="tr-TR" dirty="0" smtClean="0"/>
              <a:t>World Cup History</a:t>
            </a:r>
          </a:p>
          <a:p>
            <a:r>
              <a:rPr lang="tr-TR" dirty="0" smtClean="0"/>
              <a:t>Data Understanding</a:t>
            </a:r>
          </a:p>
          <a:p>
            <a:pPr lvl="1"/>
            <a:r>
              <a:rPr lang="tr-TR" dirty="0" smtClean="0"/>
              <a:t>How to collect the data</a:t>
            </a:r>
          </a:p>
          <a:p>
            <a:r>
              <a:rPr lang="tr-TR" dirty="0" smtClean="0"/>
              <a:t>Data Manipulation</a:t>
            </a:r>
          </a:p>
          <a:p>
            <a:pPr lvl="1"/>
            <a:r>
              <a:rPr lang="tr-TR" dirty="0" smtClean="0"/>
              <a:t>Data Cleaning </a:t>
            </a:r>
          </a:p>
          <a:p>
            <a:pPr lvl="1"/>
            <a:r>
              <a:rPr lang="tr-TR" dirty="0" smtClean="0"/>
              <a:t>Feature Selection</a:t>
            </a:r>
          </a:p>
          <a:p>
            <a:pPr lvl="1"/>
            <a:r>
              <a:rPr lang="tr-TR" dirty="0" smtClean="0"/>
              <a:t>Missing Values Handling</a:t>
            </a:r>
          </a:p>
          <a:p>
            <a:pPr lvl="1"/>
            <a:r>
              <a:rPr lang="tr-TR" dirty="0" smtClean="0"/>
              <a:t>Discretization and Normalization</a:t>
            </a:r>
          </a:p>
          <a:p>
            <a:r>
              <a:rPr lang="tr-TR" dirty="0" smtClean="0"/>
              <a:t>Data Visualization</a:t>
            </a:r>
          </a:p>
          <a:p>
            <a:r>
              <a:rPr lang="tr-TR" dirty="0" smtClean="0"/>
              <a:t>Modelling</a:t>
            </a:r>
            <a:endParaRPr lang="tr-TR" dirty="0"/>
          </a:p>
          <a:p>
            <a:pPr lvl="1"/>
            <a:r>
              <a:rPr lang="tr-TR" dirty="0" smtClean="0"/>
              <a:t>Classification of matches</a:t>
            </a:r>
          </a:p>
          <a:p>
            <a:pPr lvl="1"/>
            <a:r>
              <a:rPr lang="tr-TR" dirty="0" smtClean="0"/>
              <a:t>Regression of matches’ scores</a:t>
            </a:r>
            <a:endParaRPr lang="tr-TR" dirty="0"/>
          </a:p>
          <a:p>
            <a:r>
              <a:rPr lang="tr-TR" dirty="0" smtClean="0"/>
              <a:t>Association Rule Learning</a:t>
            </a:r>
          </a:p>
          <a:p>
            <a:r>
              <a:rPr lang="tr-TR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Manipulation- Cleaning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USA vs United States</a:t>
            </a:r>
          </a:p>
          <a:p>
            <a:r>
              <a:rPr lang="tr-TR" dirty="0" smtClean="0"/>
              <a:t>No longer existing countries</a:t>
            </a:r>
          </a:p>
          <a:p>
            <a:pPr lvl="1"/>
            <a:r>
              <a:rPr lang="tr-TR" dirty="0" smtClean="0"/>
              <a:t>Soviet Union</a:t>
            </a:r>
            <a:endParaRPr lang="tr-TR" dirty="0"/>
          </a:p>
          <a:p>
            <a:pPr lvl="1"/>
            <a:r>
              <a:rPr lang="tr-TR" dirty="0" smtClean="0"/>
              <a:t>Yugoslavia</a:t>
            </a:r>
          </a:p>
          <a:p>
            <a:r>
              <a:rPr lang="tr-TR" dirty="0" smtClean="0"/>
              <a:t>Missing Values</a:t>
            </a:r>
          </a:p>
          <a:p>
            <a:pPr lvl="1"/>
            <a:r>
              <a:rPr lang="tr-TR" dirty="0" smtClean="0"/>
              <a:t>Before 1991, FIFA Ranks and Club Forms Missing</a:t>
            </a:r>
          </a:p>
          <a:p>
            <a:pPr lvl="1"/>
            <a:r>
              <a:rPr lang="tr-TR" dirty="0" smtClean="0"/>
              <a:t>Thus, data after 1994 World Cup Final is used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Feature Selection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# attributes are low</a:t>
            </a:r>
          </a:p>
          <a:p>
            <a:r>
              <a:rPr lang="tr-TR" dirty="0" smtClean="0"/>
              <a:t>No algorithm used</a:t>
            </a:r>
          </a:p>
          <a:p>
            <a:r>
              <a:rPr lang="tr-TR" dirty="0" smtClean="0"/>
              <a:t>Selection done using expert knowledge and some statistical tools</a:t>
            </a:r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Population vs Success</a:t>
            </a:r>
            <a:endParaRPr lang="sv-SE" dirty="0"/>
          </a:p>
        </p:txBody>
      </p:sp>
      <p:pic>
        <p:nvPicPr>
          <p:cNvPr id="6" name="Content Placeholder 5" descr="popul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424936" cy="49685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GDP vs Success</a:t>
            </a:r>
            <a:endParaRPr lang="sv-SE" dirty="0"/>
          </a:p>
        </p:txBody>
      </p:sp>
      <p:pic>
        <p:nvPicPr>
          <p:cNvPr id="6" name="Content Placeholder 5" descr="gd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23128" cy="504056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Feature Selection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Remove population and GDP</a:t>
            </a:r>
          </a:p>
          <a:p>
            <a:r>
              <a:rPr lang="tr-TR" dirty="0" smtClean="0"/>
              <a:t>13 attributes left</a:t>
            </a:r>
          </a:p>
          <a:p>
            <a:endParaRPr lang="tr-TR" dirty="0" smtClean="0"/>
          </a:p>
          <a:p>
            <a:pPr>
              <a:buNone/>
            </a:pPr>
            <a:endParaRPr lang="sv-SE" dirty="0"/>
          </a:p>
        </p:txBody>
      </p:sp>
      <p:pic>
        <p:nvPicPr>
          <p:cNvPr id="4" name="Picture 3" descr="cleanD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6692"/>
            <a:ext cx="9144000" cy="38913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Missing Values Handling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Two different tables</a:t>
            </a:r>
          </a:p>
          <a:p>
            <a:r>
              <a:rPr lang="tr-TR" dirty="0" smtClean="0"/>
              <a:t>One with no missing value handling operation</a:t>
            </a:r>
          </a:p>
          <a:p>
            <a:pPr lvl="1"/>
            <a:r>
              <a:rPr lang="tr-TR" dirty="0" smtClean="0"/>
              <a:t>Simply remove rows with missing values</a:t>
            </a:r>
          </a:p>
          <a:p>
            <a:r>
              <a:rPr lang="tr-TR" dirty="0" smtClean="0"/>
              <a:t>The other with using average for missing values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Discretization - Normalization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Discretization is done for decision tree and bayesian classifiers</a:t>
            </a:r>
          </a:p>
          <a:p>
            <a:endParaRPr lang="tr-TR" dirty="0"/>
          </a:p>
          <a:p>
            <a:r>
              <a:rPr lang="tr-TR" dirty="0" smtClean="0"/>
              <a:t>Normalization is done for SVM, Neural Network and k-NN classifiers</a:t>
            </a:r>
            <a:endParaRPr lang="sv-S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Correlation Matrix</a:t>
            </a:r>
          </a:p>
          <a:p>
            <a:endParaRPr lang="sv-SE" dirty="0"/>
          </a:p>
        </p:txBody>
      </p:sp>
      <p:pic>
        <p:nvPicPr>
          <p:cNvPr id="4" name="Picture 3" descr="corre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7848872" cy="45127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Box Plot</a:t>
            </a:r>
          </a:p>
          <a:p>
            <a:endParaRPr lang="sv-SE" dirty="0"/>
          </a:p>
        </p:txBody>
      </p:sp>
      <p:pic>
        <p:nvPicPr>
          <p:cNvPr id="4" name="Picture 3" descr="box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96940"/>
            <a:ext cx="8064896" cy="46610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Scatter Plot: Host vs Result</a:t>
            </a:r>
          </a:p>
          <a:p>
            <a:endParaRPr lang="sv-SE" dirty="0"/>
          </a:p>
        </p:txBody>
      </p:sp>
      <p:pic>
        <p:nvPicPr>
          <p:cNvPr id="4" name="Picture 3" descr="scatterH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15221"/>
            <a:ext cx="6984776" cy="46427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Understanding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Domain is football.</a:t>
            </a:r>
          </a:p>
          <a:p>
            <a:r>
              <a:rPr lang="tr-TR" dirty="0" smtClean="0"/>
              <a:t>Peak of Football Competitions</a:t>
            </a:r>
          </a:p>
          <a:p>
            <a:r>
              <a:rPr lang="tr-TR" dirty="0" smtClean="0"/>
              <a:t>Held by FIFA</a:t>
            </a:r>
          </a:p>
          <a:p>
            <a:r>
              <a:rPr lang="tr-TR" dirty="0" smtClean="0"/>
              <a:t>Why is World Cup Finals so important?</a:t>
            </a:r>
          </a:p>
          <a:p>
            <a:pPr lvl="1"/>
            <a:r>
              <a:rPr lang="tr-TR" dirty="0" smtClean="0"/>
              <a:t>Viewer’s Perspective</a:t>
            </a:r>
          </a:p>
          <a:p>
            <a:pPr lvl="1"/>
            <a:r>
              <a:rPr lang="tr-TR" dirty="0" smtClean="0"/>
              <a:t>Player’s Perspective</a:t>
            </a:r>
          </a:p>
          <a:p>
            <a:r>
              <a:rPr lang="tr-TR" dirty="0" smtClean="0"/>
              <a:t>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Scatter Plot: FIFA Rank1 vs Result</a:t>
            </a:r>
          </a:p>
          <a:p>
            <a:endParaRPr lang="sv-SE" dirty="0"/>
          </a:p>
        </p:txBody>
      </p:sp>
      <p:pic>
        <p:nvPicPr>
          <p:cNvPr id="4" name="Picture 3" descr="scatter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7488832" cy="44094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For modelling each classiffier is tested with following different parameters</a:t>
            </a:r>
          </a:p>
          <a:p>
            <a:pPr lvl="1"/>
            <a:r>
              <a:rPr lang="tr-TR" dirty="0" smtClean="0"/>
              <a:t>5 Fold Cross Validation</a:t>
            </a:r>
          </a:p>
          <a:p>
            <a:pPr lvl="1"/>
            <a:r>
              <a:rPr lang="tr-TR" dirty="0" smtClean="0"/>
              <a:t>10 Fold Cross Validation</a:t>
            </a:r>
          </a:p>
          <a:p>
            <a:pPr lvl="1"/>
            <a:r>
              <a:rPr lang="tr-TR" dirty="0" smtClean="0"/>
              <a:t>Random Sampling</a:t>
            </a:r>
          </a:p>
          <a:p>
            <a:pPr lvl="1"/>
            <a:r>
              <a:rPr lang="tr-TR" dirty="0" smtClean="0"/>
              <a:t>Stratified Sampling</a:t>
            </a:r>
          </a:p>
          <a:p>
            <a:r>
              <a:rPr lang="tr-TR" dirty="0" smtClean="0"/>
              <a:t>Also discretization and normalization are done before classification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KNIME - Modelling</a:t>
            </a:r>
            <a:endParaRPr lang="sv-SE" dirty="0"/>
          </a:p>
        </p:txBody>
      </p:sp>
      <p:pic>
        <p:nvPicPr>
          <p:cNvPr id="4" name="Content Placeholder 3" descr="kn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58377" cy="489654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tr-TR" dirty="0" smtClean="0"/>
              <a:t>Results of Modelling</a:t>
            </a:r>
          </a:p>
          <a:p>
            <a:endParaRPr lang="sv-SE" dirty="0"/>
          </a:p>
        </p:txBody>
      </p:sp>
      <p:pic>
        <p:nvPicPr>
          <p:cNvPr id="4" name="Picture 3" descr="model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8964488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Decision Tree gives best result!</a:t>
            </a:r>
          </a:p>
          <a:p>
            <a:r>
              <a:rPr lang="tr-TR" dirty="0" smtClean="0"/>
              <a:t>K-NN gives second best, while others have poor classification</a:t>
            </a:r>
          </a:p>
          <a:p>
            <a:r>
              <a:rPr lang="tr-TR" dirty="0" smtClean="0"/>
              <a:t>Stratified Sampling is generally better than random sampling</a:t>
            </a:r>
          </a:p>
          <a:p>
            <a:r>
              <a:rPr lang="tr-TR" dirty="0" smtClean="0"/>
              <a:t>10 fold is generally better than 5 fold</a:t>
            </a:r>
            <a:endParaRPr lang="sv-S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 Tree</a:t>
            </a:r>
            <a:endParaRPr lang="sv-SE" dirty="0"/>
          </a:p>
        </p:txBody>
      </p:sp>
      <p:pic>
        <p:nvPicPr>
          <p:cNvPr id="4" name="Content Placeholder 3" descr="tr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424936" cy="520589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 Tree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Tree model indicates the order of attribute importance as follows:</a:t>
            </a:r>
          </a:p>
          <a:p>
            <a:pPr lvl="1">
              <a:buNone/>
            </a:pPr>
            <a:r>
              <a:rPr lang="tr-TR" dirty="0" smtClean="0"/>
              <a:t>1- Club Form</a:t>
            </a:r>
          </a:p>
          <a:p>
            <a:pPr lvl="1">
              <a:buNone/>
            </a:pPr>
            <a:r>
              <a:rPr lang="tr-TR" dirty="0" smtClean="0"/>
              <a:t>2- Current Form</a:t>
            </a:r>
          </a:p>
          <a:p>
            <a:pPr lvl="1">
              <a:buNone/>
            </a:pPr>
            <a:r>
              <a:rPr lang="tr-TR" dirty="0" smtClean="0"/>
              <a:t>3- Past Success</a:t>
            </a:r>
          </a:p>
          <a:p>
            <a:pPr lvl="1">
              <a:buNone/>
            </a:pPr>
            <a:r>
              <a:rPr lang="tr-TR" dirty="0" smtClean="0"/>
              <a:t>4- Host Information</a:t>
            </a:r>
            <a:endParaRPr lang="sv-S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Regression Tree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For Regression, regression tree is used in WEKA</a:t>
            </a:r>
          </a:p>
          <a:p>
            <a:pPr lvl="1"/>
            <a:r>
              <a:rPr lang="tr-TR" dirty="0" smtClean="0"/>
              <a:t>The mean absolute error for score1 is 0.43</a:t>
            </a:r>
          </a:p>
          <a:p>
            <a:pPr lvl="1"/>
            <a:r>
              <a:rPr lang="tr-TR" dirty="0" smtClean="0"/>
              <a:t>The mean absolute error for score2 is 0.38</a:t>
            </a:r>
          </a:p>
          <a:p>
            <a:r>
              <a:rPr lang="tr-TR" dirty="0" smtClean="0"/>
              <a:t>The errors are high as expected.</a:t>
            </a:r>
          </a:p>
        </p:txBody>
      </p:sp>
      <p:pic>
        <p:nvPicPr>
          <p:cNvPr id="4" name="Picture 3" descr="regres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8064896" cy="22577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Association Rules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Rules are extracted using WEKA and Knime after discretization of the data</a:t>
            </a:r>
          </a:p>
          <a:p>
            <a:pPr lvl="1"/>
            <a:r>
              <a:rPr lang="en-US" dirty="0" smtClean="0"/>
              <a:t>Current Form_2='(-inf-88]' Result=H 439 ==&gt; Club Form_2='(-inf-15.5]' 439    </a:t>
            </a:r>
            <a:r>
              <a:rPr lang="en-US" dirty="0" smtClean="0">
                <a:hlinkClick r:id="rId2"/>
              </a:rPr>
              <a:t>conf:(1)</a:t>
            </a:r>
            <a:r>
              <a:rPr lang="tr-TR" dirty="0" smtClean="0"/>
              <a:t> (WEKA)</a:t>
            </a:r>
          </a:p>
          <a:p>
            <a:pPr lvl="1"/>
            <a:r>
              <a:rPr lang="en-US" dirty="0" smtClean="0"/>
              <a:t>FIFA Rank_1='(-inf-20.5]' Result=H 374 ==&gt; Club Form_2='(-inf-15.5]' 371    </a:t>
            </a:r>
            <a:r>
              <a:rPr lang="en-US" dirty="0" smtClean="0">
                <a:hlinkClick r:id="rId3"/>
              </a:rPr>
              <a:t>conf:(0.99)</a:t>
            </a:r>
            <a:r>
              <a:rPr lang="tr-TR" dirty="0" smtClean="0"/>
              <a:t> (WEKA)</a:t>
            </a:r>
          </a:p>
          <a:p>
            <a:pPr lvl="1"/>
            <a:r>
              <a:rPr lang="en-US" dirty="0" smtClean="0"/>
              <a:t>Current Form_1='(26-inf)' Result=H 359 ==&gt; Club Form_2='(-inf-15.5]' 354    </a:t>
            </a:r>
            <a:r>
              <a:rPr lang="en-US" dirty="0" smtClean="0">
                <a:hlinkClick r:id="rId3"/>
              </a:rPr>
              <a:t>conf:(0.99)</a:t>
            </a:r>
            <a:r>
              <a:rPr lang="tr-TR" dirty="0" smtClean="0"/>
              <a:t>  (WEKA)</a:t>
            </a:r>
          </a:p>
          <a:p>
            <a:pPr lvl="1"/>
            <a:r>
              <a:rPr lang="en-US" dirty="0" smtClean="0"/>
              <a:t>0.31369426751592355,0.6194968553459119,1.1970585389453312,"0-10_Past Success_2","&lt;---","[</a:t>
            </a:r>
            <a:r>
              <a:rPr lang="en-US" dirty="0" err="1" smtClean="0"/>
              <a:t>H_Result</a:t>
            </a:r>
            <a:r>
              <a:rPr lang="en-US" dirty="0" smtClean="0"/>
              <a:t>]“</a:t>
            </a:r>
            <a:r>
              <a:rPr lang="tr-TR" dirty="0" smtClean="0"/>
              <a:t> (KNIME)</a:t>
            </a:r>
          </a:p>
          <a:p>
            <a:pPr lvl="1"/>
            <a:r>
              <a:rPr lang="tr-TR" dirty="0" smtClean="0"/>
              <a:t>0.40605095541401276,0.8018867924528302,1.1215699457914863,"0_Club Form_2","&lt;---","[H_Result]“ (KNIME)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hard to collect data manually!</a:t>
            </a:r>
          </a:p>
          <a:p>
            <a:r>
              <a:rPr lang="en-US" dirty="0" smtClean="0"/>
              <a:t>The attributes I come up with are better </a:t>
            </a:r>
            <a:r>
              <a:rPr lang="tr-TR" dirty="0" smtClean="0"/>
              <a:t>than FIFA rank, so be careful FIFA</a:t>
            </a:r>
          </a:p>
          <a:p>
            <a:r>
              <a:rPr lang="tr-TR" dirty="0" smtClean="0"/>
              <a:t>To sum up, club form is the most important factor for a country to be successful in World Cup Finals</a:t>
            </a:r>
          </a:p>
          <a:p>
            <a:r>
              <a:rPr lang="tr-TR" dirty="0" smtClean="0"/>
              <a:t>After that, current form, past success and host information come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World Cup History</a:t>
            </a:r>
            <a:endParaRPr lang="sv-SE" dirty="0"/>
          </a:p>
        </p:txBody>
      </p:sp>
      <p:pic>
        <p:nvPicPr>
          <p:cNvPr id="4" name="Content Placeholder 3" descr="World_cup_countries_best_results_and_hos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8229600" cy="504055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Golden Generation</a:t>
            </a:r>
            <a:endParaRPr lang="sv-SE" dirty="0"/>
          </a:p>
        </p:txBody>
      </p:sp>
      <p:pic>
        <p:nvPicPr>
          <p:cNvPr id="4" name="Content Placeholder 3" descr="turkish.national.t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68952" cy="543816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Golden Generation</a:t>
            </a:r>
            <a:endParaRPr lang="sv-SE" dirty="0"/>
          </a:p>
        </p:txBody>
      </p:sp>
      <p:pic>
        <p:nvPicPr>
          <p:cNvPr id="4" name="Content Placeholder 3" descr="spain-team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04856" cy="522919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Future 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US" dirty="0" smtClean="0"/>
              <a:t>The more number of players from a same club in a particular country, the more likely that country will be successful in World Cup Finals</a:t>
            </a:r>
            <a:endParaRPr lang="tr-TR" dirty="0" smtClean="0"/>
          </a:p>
          <a:p>
            <a:r>
              <a:rPr lang="tr-TR" dirty="0" smtClean="0"/>
              <a:t>Another data analysis would be on that issue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5400" dirty="0" smtClean="0"/>
              <a:t> THANK YOU FOR LISTENING.</a:t>
            </a:r>
          </a:p>
          <a:p>
            <a:pPr>
              <a:buNone/>
            </a:pPr>
            <a:endParaRPr lang="tr-TR" sz="5400" dirty="0" smtClean="0"/>
          </a:p>
          <a:p>
            <a:pPr>
              <a:buNone/>
            </a:pPr>
            <a:endParaRPr lang="tr-TR" sz="5400" dirty="0" smtClean="0"/>
          </a:p>
          <a:p>
            <a:pPr>
              <a:buNone/>
            </a:pPr>
            <a:r>
              <a:rPr lang="tr-TR" sz="5400" dirty="0" smtClean="0"/>
              <a:t>				  ANY QUESTIONS?</a:t>
            </a:r>
            <a:endParaRPr lang="sv-SE" sz="54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World Cup History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Most </a:t>
            </a:r>
            <a:r>
              <a:rPr lang="tr-TR" smtClean="0"/>
              <a:t>Successful countries</a:t>
            </a:r>
            <a:endParaRPr lang="tr-TR" dirty="0" smtClean="0"/>
          </a:p>
          <a:p>
            <a:endParaRPr lang="sv-SE" dirty="0"/>
          </a:p>
        </p:txBody>
      </p:sp>
      <p:pic>
        <p:nvPicPr>
          <p:cNvPr id="4" name="Picture 3" descr="succ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1"/>
            <a:ext cx="7704856" cy="4126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Understanding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Purpose of The Project</a:t>
            </a:r>
          </a:p>
          <a:p>
            <a:pPr lvl="1"/>
            <a:r>
              <a:rPr lang="tr-TR" dirty="0" smtClean="0"/>
              <a:t>Try to estimate match results based on previous world cup finals’ mathces </a:t>
            </a:r>
          </a:p>
          <a:p>
            <a:pPr lvl="1"/>
            <a:r>
              <a:rPr lang="tr-TR" dirty="0" smtClean="0"/>
              <a:t>Try to estimate match scores based on previous world cup finals’ matches’ scores</a:t>
            </a:r>
          </a:p>
          <a:p>
            <a:pPr lvl="1"/>
            <a:r>
              <a:rPr lang="tr-TR" dirty="0" smtClean="0"/>
              <a:t>Try to find meanningfull rules</a:t>
            </a:r>
          </a:p>
          <a:p>
            <a:pPr lvl="1"/>
            <a:r>
              <a:rPr lang="tr-TR" dirty="0" smtClean="0"/>
              <a:t>Figure out which attributes are more important on winning a match.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Understanding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 available data in the Internet!</a:t>
            </a:r>
          </a:p>
          <a:p>
            <a:r>
              <a:rPr lang="tr-TR" dirty="0" smtClean="0"/>
              <a:t>No available data organization for analysis.</a:t>
            </a:r>
          </a:p>
          <a:p>
            <a:r>
              <a:rPr lang="tr-TR" dirty="0" smtClean="0"/>
              <a:t>The very best data I could found</a:t>
            </a:r>
          </a:p>
          <a:p>
            <a:pPr lvl="1"/>
            <a:endParaRPr lang="sv-SE" dirty="0"/>
          </a:p>
        </p:txBody>
      </p:sp>
      <p:pic>
        <p:nvPicPr>
          <p:cNvPr id="5" name="Picture 4" descr="rawD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1412"/>
            <a:ext cx="9144000" cy="340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Understanding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The data is far from being enough!</a:t>
            </a:r>
          </a:p>
          <a:p>
            <a:r>
              <a:rPr lang="tr-TR" dirty="0" smtClean="0"/>
              <a:t>New attributes introduced</a:t>
            </a:r>
          </a:p>
          <a:p>
            <a:r>
              <a:rPr lang="tr-TR" dirty="0" smtClean="0"/>
              <a:t>Population, Average Income, Host Information, PastSuccess, CurrentForm, FIFA rank</a:t>
            </a:r>
            <a:r>
              <a:rPr lang="tr-TR" smtClean="0"/>
              <a:t>, CurrentClubForm, Match Status</a:t>
            </a:r>
            <a:endParaRPr lang="tr-TR" dirty="0" smtClean="0"/>
          </a:p>
          <a:p>
            <a:r>
              <a:rPr lang="tr-TR" dirty="0" smtClean="0"/>
              <a:t>Information gathered from FIFA, UEFA, CONMEBOL, CAF, AFC</a:t>
            </a:r>
          </a:p>
          <a:p>
            <a:r>
              <a:rPr lang="tr-TR" dirty="0" smtClean="0"/>
              <a:t>Information is not enough, needs revision </a:t>
            </a:r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Population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Larger population may indicate better national team performance</a:t>
            </a:r>
          </a:p>
          <a:p>
            <a:r>
              <a:rPr lang="tr-TR" dirty="0" smtClean="0"/>
              <a:t>Larger means larger talent pool to choose from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898</Words>
  <Application>Microsoft Office PowerPoint</Application>
  <PresentationFormat>On-screen Show (4:3)</PresentationFormat>
  <Paragraphs>173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Analysis of World Cup Finals </vt:lpstr>
      <vt:lpstr>Outline</vt:lpstr>
      <vt:lpstr>Project Understanding</vt:lpstr>
      <vt:lpstr>World Cup History</vt:lpstr>
      <vt:lpstr>World Cup History</vt:lpstr>
      <vt:lpstr>Project Understanding</vt:lpstr>
      <vt:lpstr>Data Understanding</vt:lpstr>
      <vt:lpstr>Data Understanding</vt:lpstr>
      <vt:lpstr>Population</vt:lpstr>
      <vt:lpstr>Average Income</vt:lpstr>
      <vt:lpstr>Host</vt:lpstr>
      <vt:lpstr>Past Success</vt:lpstr>
      <vt:lpstr>Past Success</vt:lpstr>
      <vt:lpstr>Current Form</vt:lpstr>
      <vt:lpstr>Current Form</vt:lpstr>
      <vt:lpstr>Current Form</vt:lpstr>
      <vt:lpstr>Club Form</vt:lpstr>
      <vt:lpstr>Club Form</vt:lpstr>
      <vt:lpstr>FIFA Rank</vt:lpstr>
      <vt:lpstr>Data Manipulation- Cleaning</vt:lpstr>
      <vt:lpstr>Feature Selection</vt:lpstr>
      <vt:lpstr>Population vs Success</vt:lpstr>
      <vt:lpstr>GDP vs Success</vt:lpstr>
      <vt:lpstr>Feature Selection</vt:lpstr>
      <vt:lpstr>Missing Values Handling</vt:lpstr>
      <vt:lpstr>Discretization - Normalization</vt:lpstr>
      <vt:lpstr>Data Visualization</vt:lpstr>
      <vt:lpstr>Data Visualization</vt:lpstr>
      <vt:lpstr>Data Visualization</vt:lpstr>
      <vt:lpstr>Data Visualization</vt:lpstr>
      <vt:lpstr>Modelling</vt:lpstr>
      <vt:lpstr>KNIME - Modelling</vt:lpstr>
      <vt:lpstr>Modelling</vt:lpstr>
      <vt:lpstr>Modelling</vt:lpstr>
      <vt:lpstr>Decision Tree</vt:lpstr>
      <vt:lpstr>Decision Tree</vt:lpstr>
      <vt:lpstr>Regression Tree</vt:lpstr>
      <vt:lpstr>Association Rules</vt:lpstr>
      <vt:lpstr>Conclusion</vt:lpstr>
      <vt:lpstr>Golden Generation</vt:lpstr>
      <vt:lpstr>Golden Generation</vt:lpstr>
      <vt:lpstr>Future Work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World Cup Finals</dc:title>
  <dc:creator>Arif</dc:creator>
  <cp:lastModifiedBy>Arif</cp:lastModifiedBy>
  <cp:revision>61</cp:revision>
  <dcterms:created xsi:type="dcterms:W3CDTF">2012-12-21T16:34:33Z</dcterms:created>
  <dcterms:modified xsi:type="dcterms:W3CDTF">2012-12-24T09:37:53Z</dcterms:modified>
</cp:coreProperties>
</file>